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7"/>
  </p:notesMasterIdLst>
  <p:sldIdLst>
    <p:sldId id="256" r:id="rId2"/>
    <p:sldId id="258" r:id="rId3"/>
    <p:sldId id="257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3" r:id="rId14"/>
    <p:sldId id="291" r:id="rId15"/>
    <p:sldId id="268" r:id="rId16"/>
    <p:sldId id="267" r:id="rId17"/>
    <p:sldId id="269" r:id="rId18"/>
    <p:sldId id="296" r:id="rId19"/>
    <p:sldId id="293" r:id="rId20"/>
    <p:sldId id="294" r:id="rId21"/>
    <p:sldId id="295" r:id="rId22"/>
    <p:sldId id="286" r:id="rId23"/>
    <p:sldId id="271" r:id="rId24"/>
    <p:sldId id="284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747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C6B73-3D57-4134-878E-27BA36FD917A}" type="datetimeFigureOut">
              <a:rPr lang="ru-RU" smtClean="0"/>
              <a:t>24.11.2013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D07F2-87C4-410B-AA89-F6F9C5028B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06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07F2-87C4-410B-AA89-F6F9C5028B1F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354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C761FCB-EA7A-4138-8EDA-D28C606B1AEC}" type="datetimeFigureOut">
              <a:rPr lang="ru-RU" smtClean="0"/>
              <a:t>24.11.2013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AA53F9-6408-4576-A48F-3EECBDCAC692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3933056"/>
            <a:ext cx="5204962" cy="273630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технологии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Лисичкина  Зинаида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 9 имени В.Т. Степанченко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Ржева Тверской области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352928" cy="237626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i="1" dirty="0" smtClean="0">
                <a:effectLst/>
              </a:rPr>
              <a:t>Декоративно – прикладное </a:t>
            </a:r>
            <a:r>
              <a:rPr lang="ru-RU" sz="3600" i="1" dirty="0">
                <a:effectLst/>
              </a:rPr>
              <a:t>искусство в жизни человека.</a:t>
            </a:r>
            <a:br>
              <a:rPr lang="ru-RU" sz="3600" i="1" dirty="0">
                <a:effectLst/>
              </a:rPr>
            </a:br>
            <a:r>
              <a:rPr lang="ru-RU" sz="3600" i="1" dirty="0">
                <a:effectLst/>
              </a:rPr>
              <a:t>Лоскутное шитье.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sz="3200" dirty="0" smtClean="0">
                <a:effectLst/>
              </a:rPr>
              <a:t>(5 класс)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39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3068960"/>
            <a:ext cx="6840760" cy="3657560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72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Декатировка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увлажнение ткани перед раскроем для усадки.  Под действием воды и пара все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 натуральные волокна, дают разную усадку. Лоскутные вещи состоят из многих  различных тканей и это деформация  может испортить всю работу.</a:t>
            </a:r>
          </a:p>
        </p:txBody>
      </p:sp>
      <p:pic>
        <p:nvPicPr>
          <p:cNvPr id="3074" name="Picture 2" descr="C:\Users\Юрий\Desktop\Картинки для при\000589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4664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65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88640"/>
            <a:ext cx="7560840" cy="56166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Фактура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структура её поверхности, которая влияет на рельефность, рисунок лицевой поверхности, блеск, т.е. на внешний вид ткани, а также свойства и зависит от переплетений.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лоскутном шитье существует понятие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шаблон»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тоже что и выкройка для раскроя изделия. Точно рассчитан шаблон, изделие красивое и аккуратное. Шаблоны могут быть самых </a:t>
            </a: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форм и размеров: квадратные; </a:t>
            </a:r>
          </a:p>
          <a:p>
            <a:pPr marL="4572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реугольные; в виде ромб. Изготавливают их</a:t>
            </a: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прочного материала толстого картона. </a:t>
            </a:r>
            <a:endParaRPr lang="ru-RU" dirty="0"/>
          </a:p>
        </p:txBody>
      </p:sp>
      <p:pic>
        <p:nvPicPr>
          <p:cNvPr id="4098" name="Picture 2" descr="C:\Users\Юрий\Desktop\Картинки для при\art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3501008"/>
            <a:ext cx="2304257" cy="2862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рий\Desktop\Картинки для при\0006-006-Kvadr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1268760"/>
            <a:ext cx="2119975" cy="1520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45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064896" cy="38015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Подбор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тканей по цвету, фактуре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рисунку.</a:t>
            </a:r>
          </a:p>
          <a:p>
            <a:pPr marL="4572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Быстро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 вкусом подобрать  ткани поможет цветовой круг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«Каждый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 может желает знать где сидит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фазан». </a:t>
            </a:r>
          </a:p>
          <a:p>
            <a:pPr marL="4572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75519"/>
            <a:ext cx="3371850" cy="3371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Юрий\Desktop\Картинки для при\Untitled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02840"/>
            <a:ext cx="3794957" cy="3876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5861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44475"/>
            <a:ext cx="8842375" cy="592138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Подбор лоскутков по цвету</a:t>
            </a:r>
          </a:p>
        </p:txBody>
      </p:sp>
      <p:sp>
        <p:nvSpPr>
          <p:cNvPr id="161802" name="Rectangle 10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1341438"/>
            <a:ext cx="4248150" cy="4754562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Гармония триады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endParaRPr lang="ru-RU" sz="28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None/>
              <a:defRPr/>
            </a:pPr>
            <a:endParaRPr lang="ru-RU" sz="2800" b="1" i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None/>
              <a:defRPr/>
            </a:pPr>
            <a:endParaRPr lang="ru-RU" sz="2800" b="1" i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Парная гармония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endParaRPr lang="ru-RU" sz="2800" b="1" i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endParaRPr lang="ru-RU" sz="2800" b="1" i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v"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Родственная гармония</a:t>
            </a:r>
          </a:p>
        </p:txBody>
      </p:sp>
      <p:sp>
        <p:nvSpPr>
          <p:cNvPr id="15364" name="Rectangle 12"/>
          <p:cNvSpPr>
            <a:spLocks noChangeArrowheads="1"/>
          </p:cNvSpPr>
          <p:nvPr/>
        </p:nvSpPr>
        <p:spPr bwMode="auto">
          <a:xfrm>
            <a:off x="2754313" y="39592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3033713" y="56689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5366" name="Text Box 20"/>
          <p:cNvSpPr txBox="1">
            <a:spLocks noChangeArrowheads="1"/>
          </p:cNvSpPr>
          <p:nvPr/>
        </p:nvSpPr>
        <p:spPr bwMode="auto">
          <a:xfrm>
            <a:off x="4572000" y="1412875"/>
            <a:ext cx="4859338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Яркость двух цветов, расположенных рядом, смягчается, помещающимися между ними нейтральными цветами.</a:t>
            </a:r>
          </a:p>
        </p:txBody>
      </p:sp>
      <p:sp>
        <p:nvSpPr>
          <p:cNvPr id="15367" name="Rectangle 22"/>
          <p:cNvSpPr>
            <a:spLocks noChangeArrowheads="1"/>
          </p:cNvSpPr>
          <p:nvPr/>
        </p:nvSpPr>
        <p:spPr bwMode="auto">
          <a:xfrm>
            <a:off x="6411913" y="5346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5368" name="Text Box 24"/>
          <p:cNvSpPr txBox="1">
            <a:spLocks noChangeArrowheads="1"/>
          </p:cNvSpPr>
          <p:nvPr/>
        </p:nvSpPr>
        <p:spPr bwMode="auto">
          <a:xfrm>
            <a:off x="4402138" y="3284538"/>
            <a:ext cx="4562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На белом фоне ахроматические цвета кажутся темнее, а на черном ярче.</a:t>
            </a:r>
          </a:p>
        </p:txBody>
      </p:sp>
      <p:sp>
        <p:nvSpPr>
          <p:cNvPr id="15369" name="Rectangle 26"/>
          <p:cNvSpPr>
            <a:spLocks noChangeArrowheads="1"/>
          </p:cNvSpPr>
          <p:nvPr/>
        </p:nvSpPr>
        <p:spPr bwMode="auto">
          <a:xfrm>
            <a:off x="6486525" y="5249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5370" name="Text Box 27"/>
          <p:cNvSpPr txBox="1">
            <a:spLocks noChangeArrowheads="1"/>
          </p:cNvSpPr>
          <p:nvPr/>
        </p:nvSpPr>
        <p:spPr bwMode="auto">
          <a:xfrm>
            <a:off x="4427538" y="4868863"/>
            <a:ext cx="471646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На нейтральном фоне темные цвета выступают вперед, а холодные уходят на второй план.</a:t>
            </a:r>
          </a:p>
        </p:txBody>
      </p:sp>
      <p:pic>
        <p:nvPicPr>
          <p:cNvPr id="15371" name="Picture 30" descr="Рисунок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9138"/>
            <a:ext cx="3935413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31" descr="Рисунок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860800"/>
            <a:ext cx="27908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32" descr="Рисунок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876925"/>
            <a:ext cx="39084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33" descr="Рисунок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420938"/>
            <a:ext cx="22526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34" descr="Рисунок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05263"/>
            <a:ext cx="2514600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35" descr="Рисунок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635625"/>
            <a:ext cx="188595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99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  <p:sndAc>
          <p:endSnd/>
        </p:sndAc>
      </p:transition>
    </mc:Choice>
    <mc:Fallback xmlns=""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6360"/>
            <a:ext cx="77048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	Особое </a:t>
            </a:r>
            <a:r>
              <a:rPr lang="ru-RU" sz="2200" dirty="0"/>
              <a:t>внимание в лоскутной технике уделяется цвету и его сочетаниям.</a:t>
            </a:r>
          </a:p>
          <a:p>
            <a:r>
              <a:rPr lang="ru-RU" sz="2200" dirty="0" smtClean="0"/>
              <a:t>	Все </a:t>
            </a:r>
            <a:r>
              <a:rPr lang="ru-RU" sz="2200" dirty="0"/>
              <a:t>существующие в природе цвета делят на две группы: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Хроматические цвета ( </a:t>
            </a:r>
            <a:r>
              <a:rPr lang="ru-RU" sz="2200" dirty="0" smtClean="0"/>
              <a:t>цветные) – это </a:t>
            </a:r>
            <a:r>
              <a:rPr lang="ru-RU" sz="2200" dirty="0"/>
              <a:t>цвета и их оттенки, которые различает глаз человека.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/>
              <a:t>Ахроматические цвета (бесцветные) </a:t>
            </a:r>
            <a:r>
              <a:rPr lang="ru-RU" sz="2200" dirty="0" smtClean="0"/>
              <a:t>– это </a:t>
            </a:r>
            <a:r>
              <a:rPr lang="ru-RU" sz="2200" dirty="0"/>
              <a:t>черный, белый и множество оттенков серого цвета. </a:t>
            </a:r>
          </a:p>
          <a:p>
            <a:endParaRPr lang="ru-RU" sz="2200" dirty="0" smtClean="0"/>
          </a:p>
          <a:p>
            <a:r>
              <a:rPr lang="ru-RU" sz="2200" dirty="0" smtClean="0"/>
              <a:t>Основные цвета – это </a:t>
            </a:r>
            <a:r>
              <a:rPr lang="ru-RU" sz="2200" dirty="0"/>
              <a:t>красный, желтый и синий.</a:t>
            </a:r>
          </a:p>
        </p:txBody>
      </p:sp>
      <p:pic>
        <p:nvPicPr>
          <p:cNvPr id="2050" name="Picture 2" descr="C:\Users\Юрий\Desktop\Картинки для при\0cb001d60d02843c49cfaed8c324a7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718" y="3696594"/>
            <a:ext cx="3611187" cy="31318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332656"/>
            <a:ext cx="7560840" cy="4680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рисунок, полученный путем закрепления на какой-либо основе кусочков различных материалов, предварительно вырезанных по шаблонам (выкройкам). Техника аппликации относится к более поздним видам декоративно-прикладного творчества и пользуется большой популярностью у рукодельниц. Аппликация применяется для украшения окружающих нас предметов быта (портьер, покрывал, подушек, салфеток и т. д.), для отделки женской и детской одежды, создания пейзажных панно, сумок, поясов...</a:t>
            </a:r>
          </a:p>
        </p:txBody>
      </p:sp>
      <p:pic>
        <p:nvPicPr>
          <p:cNvPr id="2050" name="Picture 2" descr="C:\Users\Юрий\Desktop\Картинки для при\0_2d79e_ab4a6da2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563888" cy="2561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87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48680"/>
            <a:ext cx="7488832" cy="365756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	</a:t>
            </a:r>
          </a:p>
          <a:p>
            <a:pPr marL="45720" indent="0">
              <a:buNone/>
            </a:pPr>
            <a:r>
              <a:rPr lang="ru-RU" dirty="0"/>
              <a:t>	</a:t>
            </a:r>
            <a:r>
              <a:rPr lang="ru-RU" dirty="0" smtClean="0"/>
              <a:t>Основные </a:t>
            </a:r>
            <a:r>
              <a:rPr lang="ru-RU" dirty="0"/>
              <a:t>понятия об орнаменте. </a:t>
            </a:r>
            <a:r>
              <a:rPr lang="ru-RU" b="1" dirty="0"/>
              <a:t>Орнамент –</a:t>
            </a:r>
            <a:r>
              <a:rPr lang="ru-RU" dirty="0"/>
              <a:t>средство оформления произведений декоративно- прикладного </a:t>
            </a:r>
            <a:r>
              <a:rPr lang="ru-RU" dirty="0" smtClean="0"/>
              <a:t>искусства. Виды </a:t>
            </a:r>
            <a:r>
              <a:rPr lang="ru-RU" dirty="0"/>
              <a:t>символические, растительные геометрические.</a:t>
            </a:r>
          </a:p>
        </p:txBody>
      </p:sp>
      <p:pic>
        <p:nvPicPr>
          <p:cNvPr id="2050" name="Picture 2" descr="C:\Users\Юрий\Desktop\Картинки для при\h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2936"/>
            <a:ext cx="3984104" cy="2988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67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426" y="6256241"/>
            <a:ext cx="4248471" cy="62740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332656"/>
            <a:ext cx="6400800" cy="792088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 для шитья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906892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Юрий\Desktop\Картинки для при\img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229200"/>
            <a:ext cx="1622109" cy="140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Юрий\Desktop\Картинки для при\img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079" y="3068960"/>
            <a:ext cx="1368524" cy="1380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Юрий\Desktop\Картинки для при\img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50" y="1521571"/>
            <a:ext cx="1478472" cy="1466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Юрий\Desktop\Картинки для при\img1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12942"/>
            <a:ext cx="1733550" cy="163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Юрий\Desktop\Картинки для при\img1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08720"/>
            <a:ext cx="1676400" cy="1628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Юрий\Desktop\Картинки для при\img2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58" y="5013176"/>
            <a:ext cx="1466850" cy="819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90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03848" y="6741368"/>
            <a:ext cx="5101952" cy="36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136904" cy="38735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Техника» Быстрые квадраты»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 smtClean="0"/>
          </a:p>
          <a:p>
            <a:pPr marL="45720" indent="0">
              <a:buNone/>
            </a:pPr>
            <a:r>
              <a:rPr lang="ru-RU" sz="2400" b="1" dirty="0"/>
              <a:t>	</a:t>
            </a:r>
            <a:r>
              <a:rPr lang="ru-RU" dirty="0" smtClean="0"/>
              <a:t>Этим </a:t>
            </a:r>
            <a:r>
              <a:rPr lang="ru-RU" dirty="0"/>
              <a:t>способом изготавливаются сборные квадратные </a:t>
            </a:r>
            <a:r>
              <a:rPr lang="ru-RU" dirty="0" smtClean="0"/>
              <a:t>блоки (быстрые </a:t>
            </a:r>
            <a:r>
              <a:rPr lang="ru-RU" dirty="0"/>
              <a:t>квадраты),нарезанные из заранее сшитых полос.</a:t>
            </a:r>
            <a:br>
              <a:rPr lang="ru-RU" dirty="0"/>
            </a:br>
            <a:r>
              <a:rPr lang="ru-RU" dirty="0" smtClean="0"/>
              <a:t>	Достаточна </a:t>
            </a:r>
            <a:r>
              <a:rPr lang="ru-RU" dirty="0"/>
              <a:t>популярная техника, в которой тоже используются квадраты. Иногда «квадраты» сшиваются в блоки, из которых изготавливают полотно. Главное условие удачного изделия- правильно подобранная цветовая гамма.</a:t>
            </a:r>
          </a:p>
        </p:txBody>
      </p:sp>
      <p:pic>
        <p:nvPicPr>
          <p:cNvPr id="4" name="Picture 2" descr="C:\Users\Юрий\Desktop\Картинки для при\Скоро\Рис_ 159 Cкоростная сбор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2169336" cy="2161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Юрий\Desktop\Картинки для при\Скоро\Рис_ 160 Cкоростная сбор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89040"/>
            <a:ext cx="2232917" cy="2102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82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620688"/>
            <a:ext cx="4392489" cy="46085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«Полоса к полосе»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000" dirty="0" smtClean="0"/>
              <a:t>	Лоскутное </a:t>
            </a:r>
            <a:r>
              <a:rPr lang="ru-RU" sz="2000" dirty="0"/>
              <a:t>шитье с использованием разноцветных полос ткани. Собирая рисунок из полос, их расположением и сочетанием можно варьировать как угодно. Таким легко образом сшить озорной коврик в виде уложенных паркетных дощечек: лесенкой, зигзагом, ромбиками или уголками.  В результате из полос получают </a:t>
            </a:r>
            <a:r>
              <a:rPr lang="ru-RU" sz="2000" dirty="0" smtClean="0"/>
              <a:t>узоры: </a:t>
            </a:r>
            <a:r>
              <a:rPr lang="ru-RU" sz="2000" dirty="0"/>
              <a:t>«Паркет</a:t>
            </a:r>
            <a:r>
              <a:rPr lang="ru-RU" sz="2000" dirty="0" smtClean="0"/>
              <a:t>»; «Пашня»; «Елочка»; «Колодец</a:t>
            </a:r>
            <a:r>
              <a:rPr lang="ru-RU" sz="2000" dirty="0"/>
              <a:t>».</a:t>
            </a:r>
          </a:p>
          <a:p>
            <a:pPr>
              <a:lnSpc>
                <a:spcPct val="110000"/>
              </a:lnSpc>
            </a:pP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899592" y="5607420"/>
            <a:ext cx="6211214" cy="10619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260648"/>
            <a:ext cx="313910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Юрий\Desktop\Картинки для при\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66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flipV="1">
            <a:off x="1403648" y="5934663"/>
            <a:ext cx="5707157" cy="73469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568951" cy="561662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 урока </a:t>
            </a:r>
            <a:br>
              <a:rPr lang="ru-RU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5786"/>
            <a:ext cx="8496944" cy="4432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Рассмотреть – декоративно –прикладное искусство в жизни человека.</a:t>
            </a:r>
            <a:endParaRPr lang="ru-RU" sz="1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Познакомить учащихся с историй развития лоскутного шитья и с различными техниками лоскутного шитья, материалами и приспособлениями для шитья.</a:t>
            </a:r>
            <a:endParaRPr lang="ru-RU" sz="1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Дать представление о композиционном и цветовом решение изделия.</a:t>
            </a:r>
            <a:endParaRPr lang="ru-RU" sz="1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Формирование знаний  по обработке ткани в лоскутной технике и основам цветовой гаммы.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Научить составлять схему творческого проекта по изготовлению изделия в лоскутной технике. </a:t>
            </a:r>
            <a:endParaRPr lang="ru-RU" sz="1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Развивать у  учащихся эстетический вкус, аккуратность, терпеливость, усидчивость.</a:t>
            </a:r>
            <a:endParaRPr lang="ru-RU" sz="19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0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64704"/>
            <a:ext cx="7245424" cy="3816424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»Бревенчатая изба».</a:t>
            </a:r>
          </a:p>
          <a:p>
            <a:endParaRPr lang="ru-RU" sz="2400" dirty="0" smtClean="0"/>
          </a:p>
          <a:p>
            <a:pPr marL="45720" indent="0">
              <a:buNone/>
            </a:pPr>
            <a:r>
              <a:rPr lang="ru-RU" sz="2400" dirty="0"/>
              <a:t>	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Способ </a:t>
            </a:r>
            <a:r>
              <a:rPr lang="ru-RU" sz="2400" dirty="0"/>
              <a:t>шитья из полос. В этой техники собирают  вокруг центрального квадрата, укладывая их по спирали. Один из вариантов данной техники- смещение квадрата в угол.</a:t>
            </a:r>
          </a:p>
          <a:p>
            <a:endParaRPr lang="ru-RU" dirty="0"/>
          </a:p>
        </p:txBody>
      </p:sp>
      <p:pic>
        <p:nvPicPr>
          <p:cNvPr id="4098" name="Picture 2" descr="C:\Users\Юрий\Desktop\Картинки для при\0_70e7d_ed6dbf2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385527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Юрий\Desktop\Картинки для при\0_70e7e_beb9abee_XL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2"/>
            <a:ext cx="3830840" cy="2243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07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548680"/>
            <a:ext cx="8136904" cy="26642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«Волшебные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треугольники».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dirty="0" smtClean="0"/>
              <a:t>Из </a:t>
            </a:r>
            <a:r>
              <a:rPr lang="ru-RU" sz="2000" dirty="0"/>
              <a:t>них составляют и простые квадраты, и сложные звезды. Чаще всего  используют прямоугольные  равнобедренные треугольники. Сшивая их по длинной стороне, получают двуцветные квадраты, а соединяя короткими сторонами- узор из многоцветных пестрых полос. Наиболее популярные узоры, в которых применяются треугольники</a:t>
            </a:r>
            <a:r>
              <a:rPr lang="ru-RU" sz="2000" dirty="0" smtClean="0"/>
              <a:t>: «Мельница», «Алмаз</a:t>
            </a:r>
            <a:r>
              <a:rPr lang="ru-RU" sz="2000" dirty="0"/>
              <a:t>», «Звезда».</a:t>
            </a:r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8"/>
            <a:ext cx="49530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71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7704856" cy="39455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Техника акварель - </a:t>
            </a:r>
            <a:r>
              <a:rPr lang="ru-RU" sz="2000" dirty="0" smtClean="0"/>
              <a:t>это одна из техник, где используется квадрат. Главное правильно подобрать цветовую гамму. Можно сшить по 3-4 квадрата в небольшие блоки, а затем соединить в готовое изделие.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644256" cy="4233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31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085184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7173416" cy="49685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Инструкционная карта к практической работе «</a:t>
            </a:r>
            <a:r>
              <a:rPr lang="ru-RU" sz="2800" dirty="0" smtClean="0"/>
              <a:t>Создание </a:t>
            </a:r>
            <a:r>
              <a:rPr lang="ru-RU" sz="2800" dirty="0"/>
              <a:t>рисунка орнамента. Выполнение  </a:t>
            </a:r>
            <a:r>
              <a:rPr lang="ru-RU" sz="2800" dirty="0" smtClean="0"/>
              <a:t>шаблонов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marL="502920" indent="-457200">
              <a:buFont typeface="+mj-lt"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Начертить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 18-18 см.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 на полоски по 3 см каждая.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изобразить  рисунок в квадрате из геометрических фигур.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цветовое решение для своего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квадрата.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Выполнить шаблоны из плотной бумаги, пользуясь своим рисунком.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48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280920" cy="5256584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3400" b="1" dirty="0"/>
              <a:t>Критерий оценки при работе с лоскутной техникой.</a:t>
            </a:r>
            <a:endParaRPr lang="ru-RU" sz="3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Предупреждение о возможных ошибках.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 smtClean="0"/>
              <a:t>Чтобы </a:t>
            </a:r>
            <a:r>
              <a:rPr lang="ru-RU" sz="2600" dirty="0"/>
              <a:t>изделие получилось красивым, и вы не допустили ошибки.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Запомните следующее.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Умело подбирать цвет ткани(цветовое сочетание, структуру ткани, рисунок 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Перед раскроем по шаблонам хорошо </a:t>
            </a:r>
            <a:r>
              <a:rPr lang="ru-RU" sz="2600" dirty="0" err="1"/>
              <a:t>продекатировать</a:t>
            </a:r>
            <a:r>
              <a:rPr lang="ru-RU" sz="2600" dirty="0"/>
              <a:t> лоскутики.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Вырезая детали по шаблонам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Следите за направлением долевой нити.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 smtClean="0"/>
              <a:t>Обратите </a:t>
            </a:r>
            <a:r>
              <a:rPr lang="ru-RU" sz="2600" dirty="0"/>
              <a:t>внимание  на симметричность парных деталей.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Приступая к работе не спешите начинать с больших трудоемких изделий вначале надо иметь опыт.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Обратите внимание на технические условия выполнения работы.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44351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7920880" cy="3801576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Домашнее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/>
              <a:t>Продумать творческий проект выполнения изделия из лоскутного шитья для интерьера своего дома., нашего кабинета или для выставки.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/>
              <a:t>Подготовить доклады на </a:t>
            </a:r>
            <a:r>
              <a:rPr lang="ru-RU" dirty="0" smtClean="0"/>
              <a:t>темы: </a:t>
            </a:r>
            <a:r>
              <a:rPr lang="ru-RU" dirty="0"/>
              <a:t>»Шитье из полос»; </a:t>
            </a:r>
            <a:r>
              <a:rPr lang="ru-RU" dirty="0" smtClean="0"/>
              <a:t>«Шитье </a:t>
            </a:r>
            <a:r>
              <a:rPr lang="ru-RU" dirty="0"/>
              <a:t>из квадратов»; «Шитье из прямоугольных треугольников».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38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661248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53285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  <a:p>
            <a:pPr marL="4572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Лоскутная техника – древнее искусство. Оно достаточно популярно, так как используется не только в декоративных целях, но и может быть красивым оформлением функциональных вещей (одеял, подушек, ковриков и т.д.).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Юрий\Desktop\Картинки для при\Binary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4507971" cy="3380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8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424936" cy="655272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600" b="1" dirty="0" smtClean="0"/>
              <a:t>	Повторение </a:t>
            </a:r>
            <a:r>
              <a:rPr lang="ru-RU" sz="2600" b="1" dirty="0"/>
              <a:t>пройденного материала.</a:t>
            </a:r>
          </a:p>
          <a:p>
            <a:pPr marL="45720" indent="0">
              <a:buNone/>
            </a:pPr>
            <a:r>
              <a:rPr lang="ru-RU" dirty="0" smtClean="0"/>
              <a:t>Вопросы:</a:t>
            </a:r>
            <a:endParaRPr lang="ru-RU" dirty="0"/>
          </a:p>
          <a:p>
            <a:pPr marL="560070" indent="-514350">
              <a:buFont typeface="+mj-lt"/>
              <a:buAutoNum type="romanUcPeriod"/>
            </a:pPr>
            <a:r>
              <a:rPr lang="ru-RU" dirty="0" smtClean="0"/>
              <a:t> </a:t>
            </a:r>
            <a:r>
              <a:rPr lang="ru-RU" dirty="0"/>
              <a:t>Назвать виды декоративно-прикладного искусства.( кто больше назовет).</a:t>
            </a:r>
          </a:p>
          <a:p>
            <a:pPr marL="560070" indent="-514350">
              <a:buFont typeface="+mj-lt"/>
              <a:buAutoNum type="romanUcPeriod"/>
            </a:pPr>
            <a:r>
              <a:rPr lang="ru-RU" dirty="0" smtClean="0"/>
              <a:t>Разгадать </a:t>
            </a:r>
            <a:r>
              <a:rPr lang="ru-RU" dirty="0"/>
              <a:t>кроссворд.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 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1. Натуральные </a:t>
            </a:r>
            <a:r>
              <a:rPr lang="ru-RU" dirty="0"/>
              <a:t>волокна животного происхождения.</a:t>
            </a:r>
          </a:p>
          <a:p>
            <a:pPr marL="45720" indent="0">
              <a:buNone/>
            </a:pPr>
            <a:r>
              <a:rPr lang="ru-RU" dirty="0" smtClean="0"/>
              <a:t>2. Нить </a:t>
            </a:r>
            <a:r>
              <a:rPr lang="ru-RU" dirty="0"/>
              <a:t>,идущая вдоль ткани.</a:t>
            </a:r>
          </a:p>
          <a:p>
            <a:pPr marL="45720" indent="0">
              <a:buNone/>
            </a:pPr>
            <a:r>
              <a:rPr lang="ru-RU" dirty="0" smtClean="0"/>
              <a:t>3. Расстояние  </a:t>
            </a:r>
            <a:r>
              <a:rPr lang="ru-RU" dirty="0"/>
              <a:t>между двумя проколами ткани.</a:t>
            </a:r>
          </a:p>
          <a:p>
            <a:pPr marL="45720" indent="0">
              <a:buNone/>
            </a:pPr>
            <a:r>
              <a:rPr lang="ru-RU" dirty="0" smtClean="0"/>
              <a:t>4. </a:t>
            </a:r>
            <a:r>
              <a:rPr lang="ru-RU" dirty="0"/>
              <a:t>Натуральные волокна растительного происхождения.</a:t>
            </a:r>
          </a:p>
          <a:p>
            <a:pPr marL="45720" indent="0">
              <a:buNone/>
            </a:pPr>
            <a:r>
              <a:rPr lang="ru-RU" dirty="0" smtClean="0"/>
              <a:t>5. Нить , идущая  поперек ткани.</a:t>
            </a:r>
          </a:p>
          <a:p>
            <a:pPr marL="45720" indent="0">
              <a:buNone/>
            </a:pPr>
            <a:r>
              <a:rPr lang="ru-RU" dirty="0" smtClean="0"/>
              <a:t>6. </a:t>
            </a:r>
            <a:r>
              <a:rPr lang="ru-RU" dirty="0"/>
              <a:t>Швейное изделие, предназначенное для работы на кухни.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751290"/>
              </p:ext>
            </p:extLst>
          </p:nvPr>
        </p:nvGraphicFramePr>
        <p:xfrm>
          <a:off x="3923928" y="1829776"/>
          <a:ext cx="4062511" cy="2307861"/>
        </p:xfrm>
        <a:graphic>
          <a:graphicData uri="http://schemas.openxmlformats.org/drawingml/2006/table">
            <a:tbl>
              <a:tblPr firstRow="1" firstCol="1" bandRow="1"/>
              <a:tblGrid>
                <a:gridCol w="162560"/>
                <a:gridCol w="389756"/>
                <a:gridCol w="300905"/>
                <a:gridCol w="330200"/>
                <a:gridCol w="334010"/>
                <a:gridCol w="331470"/>
                <a:gridCol w="344805"/>
                <a:gridCol w="353060"/>
                <a:gridCol w="366395"/>
                <a:gridCol w="377190"/>
                <a:gridCol w="386080"/>
                <a:gridCol w="386080"/>
              </a:tblGrid>
              <a:tr h="3585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7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41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604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867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36800" y="1404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97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512168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latin typeface="+mn-lt"/>
              </a:rPr>
              <a:t>Тематический словарь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196752"/>
            <a:ext cx="6932240" cy="396044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 Декоративно – прикладное искусство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 Шитье из лоскутов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«</a:t>
            </a:r>
            <a:r>
              <a:rPr lang="ru-RU" sz="2400" dirty="0" err="1" smtClean="0"/>
              <a:t>Квилт</a:t>
            </a:r>
            <a:r>
              <a:rPr lang="ru-RU" sz="2400" dirty="0" smtClean="0"/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Декатировка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Фактура ткани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Шаблон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Орнамент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Аппликация</a:t>
            </a:r>
            <a:endParaRPr lang="ru-RU" sz="2400" dirty="0"/>
          </a:p>
        </p:txBody>
      </p:sp>
      <p:pic>
        <p:nvPicPr>
          <p:cNvPr id="1026" name="Picture 2" descr="C:\Users\Юрий\Desktop\Картинки для при\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4824"/>
            <a:ext cx="4186436" cy="4186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28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721168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424936" cy="5472608"/>
          </a:xfr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искусство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изделий,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значение,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предметов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(утвари, тканей мебели).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 прикладном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художественные средства-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объем, линии, цвет, фактура-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с разными материалами.</a:t>
            </a:r>
          </a:p>
          <a:p>
            <a:pPr marL="4572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Прикладное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искусство создания бытовых предметов, имеющих утилитарное назначение и вместе с тем обладающих художественно-эстетическими качествами.	</a:t>
            </a:r>
          </a:p>
          <a:p>
            <a:pPr marL="4572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Декор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(лат.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decorare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украшать) — совокупность украшающих предмет орнаментальных или изобразительных элементов.</a:t>
            </a:r>
          </a:p>
        </p:txBody>
      </p:sp>
      <p:pic>
        <p:nvPicPr>
          <p:cNvPr id="3074" name="Picture 2" descr="C:\Users\Юрий\Desktop\Картинки для при\0569344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417646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4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3289" y="5515168"/>
            <a:ext cx="6512511" cy="506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4017600"/>
          </a:xfrm>
        </p:spPr>
        <p:txBody>
          <a:bodyPr/>
          <a:lstStyle/>
          <a:p>
            <a:pPr marL="4572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72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Шитье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традиционных видов народного творчества, у которого давняя  история, глубокие корни, как художественная работа , шитье  из лоскутов по сути своей очень близко к древнему искусству мозаики.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099" name="Picture 3" descr="C:\Users\Юрий\Desktop\Картинки для при\3285022_72792486_18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702" y="3573016"/>
            <a:ext cx="3601034" cy="300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рий\Desktop\Картинки для при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271" y="128709"/>
            <a:ext cx="3778948" cy="1934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1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446240"/>
            <a:ext cx="651251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76672"/>
            <a:ext cx="8136904" cy="3729568"/>
          </a:xfrm>
        </p:spPr>
        <p:txBody>
          <a:bodyPr/>
          <a:lstStyle/>
          <a:p>
            <a:pPr marL="4572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72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Квилтинг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искусство создания необычайно красивых орнаментов и целых картин путем сшивания и выстегивания различных материалов. Работы, изготовленные таким образом, называются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квилты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C:\Users\Юрий\Desktop\Картинки для при\70298559_98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51954"/>
            <a:ext cx="2891324" cy="3852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79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8640"/>
            <a:ext cx="7920880" cy="41764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рукоделия соединила в себе многие виды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пэчворк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шитье, вышивку, аппликацию. Хобби это очень увлекательное и интересное, но крайне трудоемкое. Сам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квилт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есть готовая картина, включает в себя три слоя. Верхний слой – декоративный, это то, что видят окружающие. Его выполняют из однотонной материи методом лоскутного сшивания или при помощи иных методов рукоделия. Второй слой – прокладочный. Он делает изделие объемным. Третий слой – изнанка.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 descr="C:\Users\Юрий\Desktop\Картинки для при\up_up_away_qui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96952"/>
            <a:ext cx="4680520" cy="36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91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360</Words>
  <Application>Microsoft Office PowerPoint</Application>
  <PresentationFormat>Экран (4:3)</PresentationFormat>
  <Paragraphs>159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Декоративно – прикладное искусство в жизни человека. Лоскутное шитье. (5 класс) </vt:lpstr>
      <vt:lpstr>Цель урока  </vt:lpstr>
      <vt:lpstr>Презентация PowerPoint</vt:lpstr>
      <vt:lpstr>Презентация PowerPoint</vt:lpstr>
      <vt:lpstr>Тематический словарь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Подбор лоскутков по цвету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Декоративно – прикладное искусство в жизни человека. Лоскутное шитье.</dc:title>
  <dc:creator>Юрий</dc:creator>
  <cp:lastModifiedBy>Юрий</cp:lastModifiedBy>
  <cp:revision>93</cp:revision>
  <dcterms:created xsi:type="dcterms:W3CDTF">2013-09-28T10:06:00Z</dcterms:created>
  <dcterms:modified xsi:type="dcterms:W3CDTF">2013-11-24T10:25:25Z</dcterms:modified>
</cp:coreProperties>
</file>